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6" r:id="rId4"/>
    <p:sldMasterId id="2147483688" r:id="rId5"/>
    <p:sldMasterId id="2147483704" r:id="rId6"/>
  </p:sldMasterIdLst>
  <p:notesMasterIdLst>
    <p:notesMasterId r:id="rId12"/>
  </p:notesMasterIdLst>
  <p:sldIdLst>
    <p:sldId id="484" r:id="rId7"/>
    <p:sldId id="521" r:id="rId8"/>
    <p:sldId id="522" r:id="rId9"/>
    <p:sldId id="485" r:id="rId10"/>
    <p:sldId id="483" r:id="rId11"/>
    <p:sldId id="498" r:id="rId13"/>
    <p:sldId id="526" r:id="rId14"/>
    <p:sldId id="499" r:id="rId15"/>
    <p:sldId id="527" r:id="rId16"/>
    <p:sldId id="500" r:id="rId17"/>
    <p:sldId id="501" r:id="rId18"/>
    <p:sldId id="502" r:id="rId19"/>
    <p:sldId id="503" r:id="rId20"/>
    <p:sldId id="528" r:id="rId21"/>
    <p:sldId id="488" r:id="rId22"/>
    <p:sldId id="529" r:id="rId23"/>
    <p:sldId id="504" r:id="rId24"/>
    <p:sldId id="505" r:id="rId25"/>
    <p:sldId id="506" r:id="rId26"/>
    <p:sldId id="507" r:id="rId27"/>
    <p:sldId id="531" r:id="rId28"/>
    <p:sldId id="533" r:id="rId29"/>
    <p:sldId id="530" r:id="rId30"/>
    <p:sldId id="508" r:id="rId31"/>
    <p:sldId id="509" r:id="rId32"/>
    <p:sldId id="532" r:id="rId33"/>
    <p:sldId id="510" r:id="rId34"/>
    <p:sldId id="534" r:id="rId35"/>
    <p:sldId id="512" r:id="rId36"/>
    <p:sldId id="513" r:id="rId37"/>
    <p:sldId id="535" r:id="rId38"/>
    <p:sldId id="539" r:id="rId39"/>
    <p:sldId id="538" r:id="rId40"/>
    <p:sldId id="489" r:id="rId41"/>
    <p:sldId id="540" r:id="rId42"/>
    <p:sldId id="517" r:id="rId43"/>
    <p:sldId id="518" r:id="rId44"/>
    <p:sldId id="541" r:id="rId45"/>
    <p:sldId id="519" r:id="rId46"/>
    <p:sldId id="542" r:id="rId47"/>
    <p:sldId id="497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DDDDD"/>
    <a:srgbClr val="003300"/>
    <a:srgbClr val="800080"/>
    <a:srgbClr val="660066"/>
    <a:srgbClr val="0033CC"/>
    <a:srgbClr val="990000"/>
    <a:srgbClr val="66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792" y="78"/>
      </p:cViewPr>
      <p:guideLst>
        <p:guide orient="horz" pos="216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3" Type="http://schemas.openxmlformats.org/officeDocument/2006/relationships/tags" Target="tags/tag187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Rectangle 4"/>
          <p:cNvSpPr>
            <a:spLocks noGrp="1" noRo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249CFA-C427-4C77-960D-70A82ADC9BF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image" Target="../media/image10.png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image" Target="../media/image9.png"/><Relationship Id="rId12" Type="http://schemas.openxmlformats.org/officeDocument/2006/relationships/tags" Target="../tags/tag42.xml"/><Relationship Id="rId11" Type="http://schemas.openxmlformats.org/officeDocument/2006/relationships/image" Target="../media/image10.png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5.png"/><Relationship Id="rId4" Type="http://schemas.openxmlformats.org/officeDocument/2006/relationships/tags" Target="../tags/tag77.xml"/><Relationship Id="rId3" Type="http://schemas.openxmlformats.org/officeDocument/2006/relationships/image" Target="../media/image15.png"/><Relationship Id="rId2" Type="http://schemas.openxmlformats.org/officeDocument/2006/relationships/tags" Target="../tags/tag76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6.png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9.png"/><Relationship Id="rId2" Type="http://schemas.openxmlformats.org/officeDocument/2006/relationships/tags" Target="../tags/tag12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dirty="0" smtClean="0"/>
              <a:t>单击以编辑母版副标题样式</a:t>
            </a:r>
            <a:endParaRPr lang="zh-CN" altLang="en-US" strike="noStrike" noProof="1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6D31B28-3B75-48EC-817B-583AA14D88C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dirty="0" smtClean="0"/>
              <a:t>编辑母版文本样式</a:t>
            </a:r>
            <a:endParaRPr lang="zh-CN" altLang="en-US" strike="noStrike" noProof="1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052737"/>
            <a:ext cx="10515600" cy="189594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3140968"/>
            <a:ext cx="10515600" cy="2948683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C720DEB-4A2B-402C-A71D-DA48BABAEF0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6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D437730-7051-4044-B692-111F9E7792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7112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48400" y="1676400"/>
            <a:ext cx="5334000" cy="419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84E867-3765-4B81-BAC9-9D3B7C69C52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11200" y="381000"/>
            <a:ext cx="10871200" cy="11128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7112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248400" y="16764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7112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48400" y="3848100"/>
            <a:ext cx="5334000" cy="20193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9290E5-4DB4-47DD-91EA-5DE5DAD00D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711200" y="381000"/>
            <a:ext cx="108712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019800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019800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999372-49D9-49C5-AB94-F9D14F764E7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25" y="443230"/>
            <a:ext cx="10852150" cy="71691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160145"/>
            <a:ext cx="10852150" cy="5180965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14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3" Type="http://schemas.openxmlformats.org/officeDocument/2006/relationships/theme" Target="../theme/theme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slideLayout" Target="../slideLayouts/slideLayout5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 advClick="0" advTm="0"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23750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56F17D1-8D5E-4CFF-B688-992D981BB9B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1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F0CFCE5-06F3-437F-AD1F-E669799CB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ransition/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54.xml"/><Relationship Id="rId3" Type="http://schemas.openxmlformats.org/officeDocument/2006/relationships/tags" Target="../tags/tag157.xml"/><Relationship Id="rId2" Type="http://schemas.openxmlformats.org/officeDocument/2006/relationships/image" Target="../media/image23.png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59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tags" Target="../tags/tag16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69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tags" Target="../tags/tag17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7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7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8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tags" Target="../tags/tag148.xml"/><Relationship Id="rId3" Type="http://schemas.openxmlformats.org/officeDocument/2006/relationships/slide" Target="slide34.xml"/><Relationship Id="rId2" Type="http://schemas.openxmlformats.org/officeDocument/2006/relationships/slide" Target="slide15.xml"/><Relationship Id="rId1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84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54.xml"/><Relationship Id="rId4" Type="http://schemas.openxmlformats.org/officeDocument/2006/relationships/tags" Target="../tags/tag153.xml"/><Relationship Id="rId3" Type="http://schemas.openxmlformats.org/officeDocument/2006/relationships/image" Target="../media/image22.png"/><Relationship Id="rId2" Type="http://schemas.openxmlformats.org/officeDocument/2006/relationships/oleObject" Target="../embeddings/oleObject1.bin"/><Relationship Id="rId1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540" y="2292350"/>
            <a:ext cx="9437370" cy="1151255"/>
          </a:xfrm>
        </p:spPr>
        <p:txBody>
          <a:bodyPr/>
          <a:p>
            <a:r>
              <a:rPr lang="zh-CN" altLang="en-US" dirty="0">
                <a:latin typeface="+mj-lt"/>
                <a:ea typeface="+mj-ea"/>
                <a:sym typeface="+mn-ea"/>
              </a:rPr>
              <a:t>第</a:t>
            </a:r>
            <a:r>
              <a:rPr lang="en-US" altLang="zh-CN" dirty="0">
                <a:latin typeface="+mj-lt"/>
                <a:ea typeface="+mj-ea"/>
                <a:sym typeface="+mn-ea"/>
              </a:rPr>
              <a:t>12</a:t>
            </a:r>
            <a:r>
              <a:rPr lang="zh-CN" altLang="en-US" dirty="0">
                <a:latin typeface="+mj-lt"/>
                <a:ea typeface="+mj-ea"/>
                <a:sym typeface="+mn-ea"/>
              </a:rPr>
              <a:t>章 错误和异常处理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35" y="64135"/>
            <a:ext cx="12192000" cy="6866255"/>
          </a:xfrm>
        </p:spPr>
        <p:txBody>
          <a:bodyPr>
            <a:normAutofit lnSpcReduction="20000"/>
          </a:bodyPr>
          <a:p>
            <a:pPr>
              <a:lnSpc>
                <a:spcPct val="90000"/>
              </a:lnSpc>
            </a:pPr>
            <a:r>
              <a:rPr lang="zh-CN" altLang="en-US"/>
              <a:t>例</a:t>
            </a:r>
            <a:r>
              <a:rPr lang="en-US" altLang="zh-CN"/>
              <a:t>12-2 运行时错误示范</a:t>
            </a: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TypeError:int类型不可迭代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for i in 3: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    pass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ValueError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num=input("&gt;&gt;: ")# 若输入数值，则能运行，若输入hello，则报错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int(num)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>
                <a:sym typeface="+mn-ea"/>
              </a:rPr>
              <a:t># ZeroDivisionError:无法完成计算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>
                <a:sym typeface="+mn-ea"/>
              </a:rPr>
              <a:t>res1=1/0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>
                <a:sym typeface="+mn-ea"/>
              </a:rPr>
              <a:t>res2=1+'str'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246380"/>
            <a:ext cx="12192000" cy="6611620"/>
          </a:xfrm>
        </p:spPr>
        <p:txBody>
          <a:bodyPr>
            <a:normAutofit lnSpcReduction="20000"/>
          </a:bodyPr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# IndexError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l=['egon','aa']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l[3]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# KeyError 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dic={'name':'egon'}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dic['age']		# 出错提示会提示本行出错，但可能需要在上一行修改。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# AttributeError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class Foo:pass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/>
              <a:t>Foo.x</a:t>
            </a: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  <a:p>
            <a:pPr marL="0" indent="0">
              <a:lnSpc>
                <a:spcPct val="90000"/>
              </a:lnSpc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运行时错误的出错提示</a:t>
            </a:r>
            <a:endParaRPr lang="zh-CN" altLang="en-US"/>
          </a:p>
        </p:txBody>
      </p:sp>
      <p:graphicFrame>
        <p:nvGraphicFramePr>
          <p:cNvPr id="3" name="对象 -2147482615"/>
          <p:cNvGraphicFramePr>
            <a:graphicFrameLocks noChangeAspect="1"/>
          </p:cNvGraphicFramePr>
          <p:nvPr/>
        </p:nvGraphicFramePr>
        <p:xfrm>
          <a:off x="1483995" y="1394460"/>
          <a:ext cx="9779000" cy="411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10200" imgH="2276475" progId="PBrush">
                  <p:embed/>
                </p:oleObj>
              </mc:Choice>
              <mc:Fallback>
                <p:oleObj name="" r:id="rId1" imgW="5410200" imgH="227647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3995" y="1394460"/>
                        <a:ext cx="9779000" cy="4110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</a:t>
            </a:r>
            <a:r>
              <a:t>逻辑错误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能够执行并会得到运行结果，只是运行结果是错误的或不是编程者预期的结果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逻辑错误没有错误提示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可以利用IDLE提供的一些调试工具，观察和跟踪程序运行过程中变量的变化情况和语句的执行情况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30680"/>
            <a:ext cx="12110085" cy="1851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4450" y="4779010"/>
            <a:ext cx="69856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ym typeface="+mn-ea"/>
              </a:rPr>
              <a:t>避免语法错误（低级错误），</a:t>
            </a:r>
            <a:endParaRPr lang="zh-CN" altLang="en-US" sz="2800" b="1">
              <a:sym typeface="+mn-ea"/>
            </a:endParaRPr>
          </a:p>
          <a:p>
            <a:r>
              <a:rPr lang="zh-CN" altLang="en-US" sz="2800" b="1">
                <a:sym typeface="+mn-ea"/>
              </a:rPr>
              <a:t>无法预测运行错误（与环境有关）</a:t>
            </a:r>
            <a:endParaRPr lang="zh-CN" altLang="en-US" sz="2800" b="1">
              <a:sym typeface="+mn-ea"/>
            </a:endParaRPr>
          </a:p>
          <a:p>
            <a:r>
              <a:rPr lang="zh-CN" altLang="en-US" sz="2800" b="1">
                <a:sym typeface="+mn-ea"/>
              </a:rPr>
              <a:t>设计算法时小心逻辑错误（隐蔽性最强）</a:t>
            </a:r>
            <a:endParaRPr lang="zh-CN" altLang="en-US" sz="2800" b="1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470025" y="2292350"/>
            <a:ext cx="926655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12.2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异常处理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异常：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r>
              <a:rPr>
                <a:sym typeface="+mn-ea"/>
              </a:rPr>
              <a:t>语法错误和逻辑错误不属于异常，但有些语法错误往往会导致异常，例如由于大小写拼写错误而访问不存在的对象。</a:t>
            </a:r>
            <a:endParaRPr lang="zh-CN" altLang="en-US" dirty="0"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endParaRPr lang="zh-CN" altLang="en-US" dirty="0"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r>
              <a:rPr>
                <a:sym typeface="+mn-ea"/>
              </a:rPr>
              <a:t>异常是指因为程序出错而在正常控制流以外采取的行为。</a:t>
            </a:r>
            <a:endParaRPr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endParaRPr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r>
              <a:rPr>
                <a:sym typeface="+mn-ea"/>
              </a:rPr>
              <a:t>当Python检测到一个错误时，解释器就会指出当前流已无法继续执行下去，这时候就出现了异常。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12.2.1 </a:t>
            </a:r>
            <a:r>
              <a:t>异常概述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异常处理的作用</a:t>
            </a:r>
            <a:endParaRPr lang="zh-CN" altLang="en-US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  <a:buChar char="•"/>
            </a:pPr>
            <a:r>
              <a:rPr>
                <a:sym typeface="+mn-ea"/>
              </a:rPr>
              <a:t>提高程序的健壮性和容错性</a:t>
            </a:r>
            <a:endParaRPr lang="zh-CN" altLang="en-US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  <a:buChar char="•"/>
            </a:pPr>
            <a:r>
              <a:rPr>
                <a:sym typeface="+mn-ea"/>
              </a:rPr>
              <a:t>把晦涩难懂的错误提示转换为友好提示显示给最终用户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</a:t>
            </a:r>
            <a:r>
              <a:t>异常捕捉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发生异常时，Python系统默认的异常处理办法是用回溯（Traceback）来终止程序运行并抛出异常，即生成异常对象，并给出错提示信息。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&gt;&gt;&gt; a = b + 3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Traceback (most recent call last):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File "&lt;pyshell#0&gt;", line 1, in &lt;module&gt;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a = b + 3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NameError: name 'b' is not defined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11225" y="3716655"/>
            <a:ext cx="7560945" cy="2664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线形标注 1 4"/>
          <p:cNvSpPr/>
          <p:nvPr/>
        </p:nvSpPr>
        <p:spPr>
          <a:xfrm>
            <a:off x="8676005" y="2772410"/>
            <a:ext cx="2369820" cy="791845"/>
          </a:xfrm>
          <a:prstGeom prst="borderCallout1">
            <a:avLst>
              <a:gd name="adj1" fmla="val 31194"/>
              <a:gd name="adj2" fmla="val 0"/>
              <a:gd name="adj3" fmla="val 117882"/>
              <a:gd name="adj4" fmla="val -35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出错提示信息</a:t>
            </a:r>
            <a:endParaRPr lang="zh-CN" altLang="en-US" sz="2400"/>
          </a:p>
        </p:txBody>
      </p:sp>
      <p:sp>
        <p:nvSpPr>
          <p:cNvPr id="7" name="线形标注 1 6"/>
          <p:cNvSpPr/>
          <p:nvPr/>
        </p:nvSpPr>
        <p:spPr>
          <a:xfrm>
            <a:off x="8976360" y="4004945"/>
            <a:ext cx="1800225" cy="575945"/>
          </a:xfrm>
          <a:prstGeom prst="borderCallout1">
            <a:avLst>
              <a:gd name="adj1" fmla="val 43219"/>
              <a:gd name="adj2" fmla="val -2081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出错位置</a:t>
            </a:r>
            <a:endParaRPr lang="zh-CN" altLang="en-US" sz="240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631690" y="4940935"/>
            <a:ext cx="3624580" cy="11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线形标注 1 9"/>
          <p:cNvSpPr/>
          <p:nvPr/>
        </p:nvSpPr>
        <p:spPr>
          <a:xfrm>
            <a:off x="3669030" y="5184140"/>
            <a:ext cx="1758315" cy="652780"/>
          </a:xfrm>
          <a:prstGeom prst="borderCallout1">
            <a:avLst>
              <a:gd name="adj1" fmla="val 38229"/>
              <a:gd name="adj2" fmla="val -1119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异常类名</a:t>
            </a:r>
            <a:endParaRPr lang="zh-CN" altLang="en-US" sz="2400"/>
          </a:p>
        </p:txBody>
      </p:sp>
      <p:sp>
        <p:nvSpPr>
          <p:cNvPr id="11" name="线形标注 1 10"/>
          <p:cNvSpPr/>
          <p:nvPr/>
        </p:nvSpPr>
        <p:spPr>
          <a:xfrm>
            <a:off x="9048115" y="5589270"/>
            <a:ext cx="1944370" cy="647700"/>
          </a:xfrm>
          <a:prstGeom prst="borderCallout1">
            <a:avLst>
              <a:gd name="adj1" fmla="val 31862"/>
              <a:gd name="adj2" fmla="val 359"/>
              <a:gd name="adj3" fmla="val 69019"/>
              <a:gd name="adj4" fmla="val -87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出错说明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</a:t>
            </a:r>
            <a:r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在Python中，异常也是对象，可以对其进行操作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Python检测到异常发生时，会生成相应的异常对象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异常是指程序运行时引发的错误，引发错误的原因有很多，例如除零、下标越界、文件不存在、网络异常、类型错误、名字错误、字典键错误、磁盘空间不足，等等。</a:t>
            </a:r>
            <a:endParaRPr>
              <a:sym typeface="+mn-ea"/>
            </a:endParaRPr>
          </a:p>
          <a:p>
            <a:endParaRPr lang="zh-CN" altLang="en-US"/>
          </a:p>
          <a:p>
            <a:r>
              <a:rPr>
                <a:sym typeface="+mn-ea"/>
              </a:rPr>
              <a:t>如果这些</a:t>
            </a:r>
            <a:r>
              <a:rPr>
                <a:solidFill>
                  <a:srgbClr val="FF0000"/>
                </a:solidFill>
                <a:sym typeface="+mn-ea"/>
              </a:rPr>
              <a:t>错误得不到正确的处理将会导致程序终止运行</a:t>
            </a:r>
            <a:r>
              <a:rPr>
                <a:sym typeface="+mn-ea"/>
              </a:rPr>
              <a:t>，而合理地使用异常处理结构可以使得程序更加健壮，具有更强的</a:t>
            </a:r>
            <a:r>
              <a:rPr>
                <a:solidFill>
                  <a:srgbClr val="FF0000"/>
                </a:solidFill>
                <a:sym typeface="+mn-ea"/>
              </a:rPr>
              <a:t>容错性</a:t>
            </a:r>
            <a:r>
              <a:rPr>
                <a:sym typeface="+mn-ea"/>
              </a:rPr>
              <a:t>，不会因为用户不小心的错误输入或其他运行时原因而造成程序终止。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t>中常见的异常类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16025" y="1160145"/>
          <a:ext cx="10438130" cy="537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8160"/>
                <a:gridCol w="7379970"/>
              </a:tblGrid>
              <a:tr h="3359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异常类名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说明</a:t>
                      </a:r>
                      <a:endParaRPr lang="en-US" altLang="en-US" sz="2000" b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Exception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所有异常类的基类。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AttributeError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尝试访问未知的对象属性时引发。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IOError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试图打开不存在的文件时引发。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使用序列中不存在的索引时引发。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使用字典中不存在的关键字时引发。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找不到变量名时引发。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SyntaxError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语法错误时引发。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TypeError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传递给函数的参数类型不正确时引发。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ValueError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函数应用于正确类型的对象，但是该对象使用不适合的值时引发。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ZeroDivisionError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在做除法或模运算中除数为0时引发。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EOFError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发现一个不期望的文件或输入结束时引发。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SystemExit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Python解释器请求退出时引发。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KeyboardInterrupt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用户中断执行（通常是按Ctrl+C快捷键）时引发。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ImportError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导入模块或对象失败时引发。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IndentationError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缩进错误时引发。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289560"/>
            <a:ext cx="3181350" cy="6411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95" y="260985"/>
            <a:ext cx="3463925" cy="6275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0105" y="289560"/>
            <a:ext cx="3302635" cy="62782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异常处理机制</a:t>
            </a:r>
            <a:r>
              <a:rPr lang="en-US" altLang="zh-CN">
                <a:sym typeface="+mn-ea"/>
              </a:rPr>
              <a:t>***</a:t>
            </a:r>
            <a:br>
              <a:rPr lang="zh-CN" altLang="zh-CN" b="1" dirty="0" smtClean="0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0" lvl="1" indent="0" algn="l" latinLnBrk="0">
              <a:spcBef>
                <a:spcPts val="0"/>
              </a:spcBef>
              <a:buNone/>
            </a:pPr>
            <a:r>
              <a:rPr altLang="zh-CN" b="1" smtClean="0">
                <a:sym typeface="+mn-ea"/>
              </a:rPr>
              <a:t>（</a:t>
            </a:r>
            <a:r>
              <a:rPr lang="en-US" altLang="zh-CN" b="1">
                <a:sym typeface="+mn-ea"/>
              </a:rPr>
              <a:t>1</a:t>
            </a:r>
            <a:r>
              <a:rPr altLang="zh-CN" b="1">
                <a:sym typeface="+mn-ea"/>
              </a:rPr>
              <a:t>）程序执行过程中如果出现异常，会</a:t>
            </a:r>
            <a:r>
              <a:rPr altLang="zh-CN" b="1">
                <a:solidFill>
                  <a:srgbClr val="FF0000"/>
                </a:solidFill>
                <a:sym typeface="+mn-ea"/>
              </a:rPr>
              <a:t>自动生成一个异常对象</a:t>
            </a:r>
            <a:r>
              <a:rPr altLang="zh-CN" b="1">
                <a:sym typeface="+mn-ea"/>
              </a:rPr>
              <a:t>，该异常对象被提交给</a:t>
            </a:r>
            <a:r>
              <a:rPr lang="en-US" altLang="zh-CN" b="1">
                <a:sym typeface="+mn-ea"/>
              </a:rPr>
              <a:t>Python</a:t>
            </a:r>
            <a:r>
              <a:rPr altLang="zh-CN" b="1">
                <a:sym typeface="+mn-ea"/>
              </a:rPr>
              <a:t>解释器，这个过程称为抛出异常</a:t>
            </a:r>
            <a:r>
              <a:rPr altLang="zh-CN" b="1" smtClean="0">
                <a:sym typeface="+mn-ea"/>
              </a:rPr>
              <a:t>。抛</a:t>
            </a:r>
            <a:r>
              <a:rPr altLang="zh-CN" b="1">
                <a:sym typeface="+mn-ea"/>
              </a:rPr>
              <a:t>出异常也可以由用户程序自行定义。</a:t>
            </a:r>
            <a:endParaRPr lang="zh-CN" altLang="zh-CN" b="1" dirty="0">
              <a:sym typeface="+mn-ea"/>
            </a:endParaRPr>
          </a:p>
          <a:p>
            <a:pPr marL="0" lvl="1" indent="0" algn="l" latinLnBrk="0">
              <a:spcBef>
                <a:spcPts val="0"/>
              </a:spcBef>
              <a:buNone/>
            </a:pPr>
            <a:endParaRPr lang="zh-CN" altLang="zh-CN" b="1" dirty="0"/>
          </a:p>
          <a:p>
            <a:pPr marL="0" lvl="1" indent="0" algn="l" latinLnBrk="0">
              <a:spcBef>
                <a:spcPts val="0"/>
              </a:spcBef>
              <a:buNone/>
            </a:pPr>
            <a:r>
              <a:rPr altLang="zh-CN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2</a:t>
            </a:r>
            <a:r>
              <a:rPr altLang="zh-CN" b="1">
                <a:sym typeface="+mn-ea"/>
              </a:rPr>
              <a:t>）当</a:t>
            </a:r>
            <a:r>
              <a:rPr lang="en-US" altLang="zh-CN" b="1">
                <a:sym typeface="+mn-ea"/>
              </a:rPr>
              <a:t>Python</a:t>
            </a:r>
            <a:r>
              <a:rPr altLang="zh-CN" b="1">
                <a:sym typeface="+mn-ea"/>
              </a:rPr>
              <a:t>解释器接收到异常对象时，会</a:t>
            </a:r>
            <a:r>
              <a:rPr altLang="zh-CN" b="1">
                <a:solidFill>
                  <a:srgbClr val="FF0000"/>
                </a:solidFill>
                <a:sym typeface="+mn-ea"/>
              </a:rPr>
              <a:t>寻找处理这一异常的代码并处理</a:t>
            </a:r>
            <a:r>
              <a:rPr altLang="zh-CN" b="1">
                <a:sym typeface="+mn-ea"/>
              </a:rPr>
              <a:t>，这一过程叫</a:t>
            </a:r>
            <a:r>
              <a:rPr altLang="zh-CN" b="1">
                <a:solidFill>
                  <a:srgbClr val="FF0000"/>
                </a:solidFill>
                <a:sym typeface="+mn-ea"/>
              </a:rPr>
              <a:t>捕获异常</a:t>
            </a:r>
            <a:r>
              <a:rPr altLang="zh-CN" b="1">
                <a:sym typeface="+mn-ea"/>
              </a:rPr>
              <a:t>。</a:t>
            </a:r>
            <a:endParaRPr lang="zh-CN" altLang="zh-CN" b="1" dirty="0">
              <a:sym typeface="+mn-ea"/>
            </a:endParaRPr>
          </a:p>
          <a:p>
            <a:pPr marL="0" lvl="1" indent="0" algn="l" latinLnBrk="0">
              <a:spcBef>
                <a:spcPts val="0"/>
              </a:spcBef>
              <a:buNone/>
            </a:pPr>
            <a:endParaRPr lang="zh-CN" altLang="zh-CN" b="1" dirty="0"/>
          </a:p>
          <a:p>
            <a:pPr marL="0" lvl="1" indent="0" algn="l" latinLnBrk="0">
              <a:spcBef>
                <a:spcPts val="0"/>
              </a:spcBef>
              <a:buNone/>
            </a:pPr>
            <a:r>
              <a:rPr altLang="zh-CN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3</a:t>
            </a:r>
            <a:r>
              <a:rPr altLang="zh-CN" b="1">
                <a:sym typeface="+mn-ea"/>
              </a:rPr>
              <a:t>）如果</a:t>
            </a:r>
            <a:r>
              <a:rPr lang="en-US" altLang="zh-CN" b="1">
                <a:sym typeface="+mn-ea"/>
              </a:rPr>
              <a:t>Python</a:t>
            </a:r>
            <a:r>
              <a:rPr altLang="zh-CN" b="1">
                <a:sym typeface="+mn-ea"/>
              </a:rPr>
              <a:t>解释器</a:t>
            </a:r>
            <a:r>
              <a:rPr altLang="zh-CN" b="1">
                <a:solidFill>
                  <a:srgbClr val="FF0000"/>
                </a:solidFill>
                <a:sym typeface="+mn-ea"/>
              </a:rPr>
              <a:t>找不到</a:t>
            </a:r>
            <a:r>
              <a:rPr altLang="zh-CN" b="1">
                <a:sym typeface="+mn-ea"/>
              </a:rPr>
              <a:t>可以处理异常的方法，则运行时</a:t>
            </a:r>
            <a:r>
              <a:rPr altLang="zh-CN" b="1">
                <a:solidFill>
                  <a:srgbClr val="FF0000"/>
                </a:solidFill>
                <a:sym typeface="+mn-ea"/>
              </a:rPr>
              <a:t>系统终止</a:t>
            </a:r>
            <a:r>
              <a:rPr altLang="zh-CN" b="1">
                <a:sym typeface="+mn-ea"/>
              </a:rPr>
              <a:t>，</a:t>
            </a:r>
            <a:r>
              <a:rPr altLang="zh-CN" b="1">
                <a:solidFill>
                  <a:srgbClr val="FF0000"/>
                </a:solidFill>
                <a:sym typeface="+mn-ea"/>
              </a:rPr>
              <a:t>应用程序退出</a:t>
            </a:r>
            <a:r>
              <a:rPr altLang="zh-CN" b="1">
                <a:sym typeface="+mn-ea"/>
              </a:rPr>
              <a:t>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" y="1050925"/>
            <a:ext cx="12131675" cy="3124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12.2.2 try-except</a:t>
            </a:r>
            <a:r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07050"/>
          </a:xfrm>
        </p:spPr>
        <p:txBody>
          <a:bodyPr>
            <a:normAutofit lnSpcReduction="10000"/>
          </a:bodyPr>
          <a:p>
            <a:r>
              <a:rPr lang="zh-CN" altLang="en-US"/>
              <a:t>当Python程序发生错误时，可以使用try-except语句捕获异常</a:t>
            </a:r>
            <a:endParaRPr lang="zh-CN" altLang="en-US"/>
          </a:p>
          <a:p>
            <a:r>
              <a:rPr lang="zh-CN" altLang="en-US"/>
              <a:t>若不使用try-except语句，程序将终止执行</a:t>
            </a:r>
            <a:endParaRPr lang="zh-CN" altLang="en-US"/>
          </a:p>
          <a:p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最简形式的异常处理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try: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被检测的语句块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except: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异常处理语句块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12-3 利用try语句判断输入数据的类型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import sys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x = input('请输入一个整数：')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try: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y = int(x)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except: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print('输入的内容无法转换为整数！')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sys.exit(0)        </a:t>
            </a:r>
            <a:r>
              <a:rPr lang="en-US" altLang="zh-CN"/>
              <a:t>#</a:t>
            </a:r>
            <a:r>
              <a:t>退出主调函数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print(y)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异常</a:t>
            </a:r>
            <a:r>
              <a:rPr altLang="zh-CN" smtClean="0">
                <a:sym typeface="+mn-ea"/>
              </a:rPr>
              <a:t>示例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36830" y="1160145"/>
            <a:ext cx="5458460" cy="56972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weekday</a:t>
            </a:r>
            <a:r>
              <a:rPr lang="en-US" altLang="zh-CN" sz="2800" dirty="0"/>
              <a:t>=["</a:t>
            </a:r>
            <a:r>
              <a:rPr lang="en-US" altLang="zh-CN" sz="2800" dirty="0" err="1"/>
              <a:t>Mon","Tues","</a:t>
            </a:r>
            <a:r>
              <a:rPr lang="en-US" altLang="zh-CN" sz="2800" dirty="0" err="1" smtClean="0"/>
              <a:t>Weds</a:t>
            </a:r>
            <a:r>
              <a:rPr lang="en-US" altLang="zh-CN" sz="2800" dirty="0" smtClean="0"/>
              <a:t>", "</a:t>
            </a:r>
            <a:r>
              <a:rPr lang="en-US" altLang="zh-CN" sz="2800" dirty="0" err="1"/>
              <a:t>Thurs","Fri","</a:t>
            </a:r>
            <a:r>
              <a:rPr lang="en-US" altLang="zh-CN" sz="2800" dirty="0" err="1" smtClean="0"/>
              <a:t>Sat","</a:t>
            </a:r>
            <a:r>
              <a:rPr lang="en-US" altLang="zh-CN" sz="2800" dirty="0" err="1"/>
              <a:t>Sun</a:t>
            </a:r>
            <a:r>
              <a:rPr lang="en-US" altLang="zh-CN" sz="2800" dirty="0"/>
              <a:t>"]</a:t>
            </a:r>
            <a:endParaRPr lang="zh-CN" altLang="zh-CN" sz="2800" dirty="0"/>
          </a:p>
          <a:p>
            <a:pPr marL="0" indent="0">
              <a:buNone/>
            </a:pP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print(weekday[2])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print(weekday[7])</a:t>
            </a:r>
            <a:endParaRPr lang="zh-CN" altLang="zh-CN" sz="2800" dirty="0"/>
          </a:p>
          <a:p>
            <a:endParaRPr lang="zh-CN" altLang="zh-CN" sz="2800" dirty="0"/>
          </a:p>
          <a:p>
            <a:pPr lvl="1"/>
            <a:endParaRPr lang="zh-CN" altLang="zh-CN" sz="2800" dirty="0"/>
          </a:p>
          <a:p>
            <a:pPr indent="-44450" eaLnBrk="1" hangingPunct="1">
              <a:buClr>
                <a:srgbClr val="228A88"/>
              </a:buClr>
              <a:buFont typeface="Wingdings 2" panose="05020102010507070707" pitchFamily="18" charset="2"/>
              <a:buNone/>
              <a:defRPr/>
            </a:pPr>
            <a:endParaRPr lang="en-US" altLang="zh-CN" sz="2800" b="1" dirty="0" smtClean="0">
              <a:solidFill>
                <a:srgbClr val="126ABA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black">
          <a:xfrm>
            <a:off x="5644515" y="872490"/>
            <a:ext cx="6548120" cy="516636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00050" indent="-4000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400" b="1">
                <a:solidFill>
                  <a:srgbClr val="1166B3"/>
                </a:solidFill>
                <a:latin typeface="+mn-lt"/>
                <a:ea typeface="+mn-ea"/>
                <a:cs typeface="+mn-cs"/>
              </a:defRPr>
            </a:lvl1pPr>
            <a:lvl2pPr marL="914400" indent="-4000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²"/>
              <a:defRPr sz="2200">
                <a:solidFill>
                  <a:schemeClr val="hlink"/>
                </a:solidFill>
                <a:latin typeface="+mn-lt"/>
                <a:ea typeface="+mn-ea"/>
              </a:defRPr>
            </a:lvl2pPr>
            <a:lvl3pPr marL="1377950" indent="-3492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±"/>
              <a:defRPr sz="2200">
                <a:solidFill>
                  <a:schemeClr val="hlink"/>
                </a:solidFill>
                <a:latin typeface="+mn-lt"/>
                <a:ea typeface="+mn-ea"/>
              </a:defRPr>
            </a:lvl3pPr>
            <a:lvl4pPr marL="1885950" indent="-3429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2000">
                <a:solidFill>
                  <a:schemeClr val="hlink"/>
                </a:solidFill>
                <a:latin typeface="+mn-lt"/>
                <a:ea typeface="+mn-ea"/>
              </a:defRPr>
            </a:lvl4pPr>
            <a:lvl5pPr marL="2349500" indent="-34925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2000">
                <a:solidFill>
                  <a:schemeClr val="hlink"/>
                </a:solidFill>
                <a:latin typeface="+mn-lt"/>
                <a:ea typeface="+mn-ea"/>
              </a:defRPr>
            </a:lvl5pPr>
            <a:lvl6pPr marL="2806700" indent="-349250" algn="l" rtl="0" fontAlgn="base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>
                <a:solidFill>
                  <a:schemeClr val="hlink"/>
                </a:solidFill>
                <a:latin typeface="+mn-lt"/>
                <a:ea typeface="+mn-ea"/>
              </a:defRPr>
            </a:lvl6pPr>
            <a:lvl7pPr marL="3263900" indent="-349250" algn="l" rtl="0" fontAlgn="base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>
                <a:solidFill>
                  <a:schemeClr val="hlink"/>
                </a:solidFill>
                <a:latin typeface="+mn-lt"/>
                <a:ea typeface="+mn-ea"/>
              </a:defRPr>
            </a:lvl7pPr>
            <a:lvl8pPr marL="3721100" indent="-349250" algn="l" rtl="0" fontAlgn="base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>
                <a:solidFill>
                  <a:schemeClr val="hlink"/>
                </a:solidFill>
                <a:latin typeface="+mn-lt"/>
                <a:ea typeface="+mn-ea"/>
              </a:defRPr>
            </a:lvl8pPr>
            <a:lvl9pPr marL="4178300" indent="-349250" algn="l" rtl="0" fontAlgn="base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>
                <a:solidFill>
                  <a:schemeClr val="hlink"/>
                </a:solidFill>
                <a:latin typeface="+mn-lt"/>
                <a:ea typeface="+mn-ea"/>
              </a:defRPr>
            </a:lvl9pPr>
          </a:lstStyle>
          <a:p>
            <a:pPr marL="85725" lvl="1" indent="0">
              <a:buNone/>
            </a:pPr>
            <a:r>
              <a:rPr lang="en-US" altLang="zh-CN" sz="2800" dirty="0" smtClean="0">
                <a:sym typeface="+mn-ea"/>
              </a:rPr>
              <a:t>weekday</a:t>
            </a:r>
            <a:r>
              <a:rPr lang="en-US" altLang="zh-CN" sz="2800" dirty="0">
                <a:sym typeface="+mn-ea"/>
              </a:rPr>
              <a:t>=["</a:t>
            </a:r>
            <a:r>
              <a:rPr lang="en-US" altLang="zh-CN" sz="2800" dirty="0" err="1">
                <a:sym typeface="+mn-ea"/>
              </a:rPr>
              <a:t>Mon","Tues","</a:t>
            </a:r>
            <a:r>
              <a:rPr lang="en-US" altLang="zh-CN" sz="2800" dirty="0" err="1" smtClean="0">
                <a:sym typeface="+mn-ea"/>
              </a:rPr>
              <a:t>Weds</a:t>
            </a:r>
            <a:r>
              <a:rPr lang="en-US" altLang="zh-CN" sz="2800" dirty="0" smtClean="0">
                <a:sym typeface="+mn-ea"/>
              </a:rPr>
              <a:t>", "</a:t>
            </a:r>
            <a:r>
              <a:rPr lang="en-US" altLang="zh-CN" sz="2800" dirty="0" err="1">
                <a:sym typeface="+mn-ea"/>
              </a:rPr>
              <a:t>Thurs","Fri","</a:t>
            </a:r>
            <a:r>
              <a:rPr lang="en-US" altLang="zh-CN" sz="2800" dirty="0" err="1" smtClean="0">
                <a:sym typeface="+mn-ea"/>
              </a:rPr>
              <a:t>Sat","</a:t>
            </a:r>
            <a:r>
              <a:rPr lang="en-US" altLang="zh-CN" sz="2800" dirty="0" err="1">
                <a:sym typeface="+mn-ea"/>
              </a:rPr>
              <a:t>Sun</a:t>
            </a:r>
            <a:r>
              <a:rPr lang="en-US" altLang="zh-CN" sz="2800" dirty="0">
                <a:sym typeface="+mn-ea"/>
              </a:rPr>
              <a:t>"]</a:t>
            </a:r>
            <a:endParaRPr lang="zh-CN" altLang="zh-CN" sz="2800" dirty="0"/>
          </a:p>
          <a:p>
            <a:pPr marL="85725" lvl="1" indent="0">
              <a:buNone/>
            </a:pPr>
            <a:r>
              <a:rPr lang="en-US" altLang="zh-CN" sz="2800" dirty="0" smtClean="0"/>
              <a:t>try</a:t>
            </a:r>
            <a:r>
              <a:rPr lang="en-US" altLang="zh-CN" sz="2800" dirty="0"/>
              <a:t>:</a:t>
            </a:r>
            <a:endParaRPr lang="zh-CN" altLang="zh-CN" sz="2800" dirty="0"/>
          </a:p>
          <a:p>
            <a:pPr marL="85725" lvl="1" indent="0">
              <a:buNone/>
            </a:pPr>
            <a:r>
              <a:rPr lang="en-US" altLang="zh-CN" sz="2800" dirty="0"/>
              <a:t>    print(weekday[2])</a:t>
            </a:r>
            <a:endParaRPr lang="zh-CN" altLang="zh-CN" sz="2800" dirty="0"/>
          </a:p>
          <a:p>
            <a:pPr marL="85725" lvl="1" indent="0">
              <a:buNone/>
            </a:pPr>
            <a:r>
              <a:rPr lang="en-US" altLang="zh-CN" sz="2800" dirty="0"/>
              <a:t>    print(weekday[7])</a:t>
            </a:r>
            <a:endParaRPr lang="zh-CN" altLang="zh-CN" sz="2800" dirty="0"/>
          </a:p>
          <a:p>
            <a:pPr marL="85725" lvl="1" indent="0">
              <a:buNone/>
            </a:pPr>
            <a:r>
              <a:rPr lang="en-US" altLang="zh-CN" sz="2800" dirty="0"/>
              <a:t>except </a:t>
            </a:r>
            <a:r>
              <a:rPr lang="en-US" altLang="zh-CN" sz="2800" dirty="0" err="1"/>
              <a:t>IndexError</a:t>
            </a:r>
            <a:r>
              <a:rPr lang="en-US" altLang="zh-CN" sz="2800" dirty="0"/>
              <a:t>:</a:t>
            </a:r>
            <a:endParaRPr lang="zh-CN" altLang="zh-CN" sz="2800" dirty="0"/>
          </a:p>
          <a:p>
            <a:pPr marL="85725" lvl="1" indent="0">
              <a:buNone/>
            </a:pPr>
            <a:r>
              <a:rPr lang="en-US" altLang="zh-CN" sz="2800" dirty="0"/>
              <a:t>    print("</a:t>
            </a:r>
            <a:r>
              <a:rPr lang="zh-CN" altLang="zh-CN" sz="2800" dirty="0"/>
              <a:t>列表索引可能超出范围</a:t>
            </a:r>
            <a:r>
              <a:rPr lang="en-US" altLang="zh-CN" sz="2800" dirty="0"/>
              <a:t>")</a:t>
            </a:r>
            <a:endParaRPr lang="zh-CN" altLang="zh-CN" sz="2800" kern="0" dirty="0" smtClean="0"/>
          </a:p>
          <a:p>
            <a:pPr lvl="1"/>
            <a:endParaRPr lang="zh-CN" altLang="zh-CN" sz="2800" kern="0" dirty="0" smtClean="0"/>
          </a:p>
          <a:p>
            <a:pPr indent="-44450" eaLnBrk="1" hangingPunct="1">
              <a:buClr>
                <a:srgbClr val="228A88"/>
              </a:buClr>
              <a:buFont typeface="Wingdings 2" panose="05020102010507070707" pitchFamily="18" charset="2"/>
              <a:buNone/>
              <a:defRPr/>
            </a:pPr>
            <a:endParaRPr lang="zh-CN" altLang="zh-CN" sz="2800" kern="0" dirty="0" smtClean="0">
              <a:solidFill>
                <a:srgbClr val="126ABA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" y="4897755"/>
            <a:ext cx="5466080" cy="1959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4768850"/>
            <a:ext cx="5207000" cy="2088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2150" cy="716915"/>
          </a:xfrm>
        </p:spPr>
        <p:txBody>
          <a:bodyPr/>
          <a:p>
            <a:r>
              <a:rPr lang="en-US" altLang="zh-CN"/>
              <a:t>2. </a:t>
            </a:r>
            <a:r>
              <a:t>分类的异常处理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96620"/>
            <a:ext cx="10852150" cy="5830570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/>
              <a:t>格式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try: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    被检测的语句块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except 异常类型1[ as </a:t>
            </a:r>
            <a:r>
              <a:rPr lang="en-US" altLang="zh-CN"/>
              <a:t>xxxx</a:t>
            </a:r>
            <a:r>
              <a:rPr lang="zh-CN" altLang="en-US"/>
              <a:t>]:     </a:t>
            </a:r>
            <a:r>
              <a:rPr lang="en-US" altLang="zh-CN"/>
              <a:t>#</a:t>
            </a:r>
            <a:r>
              <a:rPr lang="en-US" altLang="zh-CN">
                <a:sym typeface="+mn-ea"/>
              </a:rPr>
              <a:t>xxxx</a:t>
            </a:r>
            <a:r>
              <a:rPr>
                <a:sym typeface="+mn-ea"/>
              </a:rPr>
              <a:t>接受</a:t>
            </a:r>
            <a:r>
              <a:t>异常处理的</a:t>
            </a:r>
            <a:r>
              <a:t>对象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    异常处理语句块1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except异常类型2[ as </a:t>
            </a:r>
            <a:r>
              <a:rPr lang="en-US" altLang="zh-CN"/>
              <a:t>yyyy</a:t>
            </a:r>
            <a:r>
              <a:rPr lang="zh-CN" altLang="en-US"/>
              <a:t>]:</a:t>
            </a:r>
            <a:r>
              <a:rPr>
                <a:sym typeface="+mn-ea"/>
              </a:rPr>
              <a:t>     </a:t>
            </a:r>
            <a:r>
              <a:rPr lang="en-US" altLang="zh-CN">
                <a:sym typeface="+mn-ea"/>
              </a:rPr>
              <a:t>#yyyy</a:t>
            </a:r>
            <a:r>
              <a:rPr>
                <a:sym typeface="+mn-ea"/>
              </a:rPr>
              <a:t>接受</a:t>
            </a:r>
            <a:r>
              <a:rPr>
                <a:sym typeface="+mn-ea"/>
              </a:rPr>
              <a:t>异常处理的对象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    异常处理语句块2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except (异常类型3, 异常类型4,……)[ as </a:t>
            </a:r>
            <a:r>
              <a:rPr lang="en-US" altLang="zh-CN"/>
              <a:t>zzzz</a:t>
            </a:r>
            <a:r>
              <a:rPr lang="zh-CN" altLang="en-US"/>
              <a:t>]: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    异常处理语句块3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else:</a:t>
            </a:r>
            <a:endParaRPr lang="zh-CN" altLang="en-US"/>
          </a:p>
          <a:p>
            <a:pPr marL="457200" lvl="1" indent="0">
              <a:lnSpc>
                <a:spcPct val="80000"/>
              </a:lnSpc>
              <a:buNone/>
            </a:pPr>
            <a:r>
              <a:rPr lang="zh-CN" altLang="en-US"/>
              <a:t>    语句块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4540" y="5227320"/>
            <a:ext cx="7620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如果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try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范围内捕获了异常，就执行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except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块；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将要捕获的异常写在一个元组中，可以使用一个excep语句捕获多个异常：</a:t>
            </a:r>
            <a:endParaRPr lang="zh-CN" altLang="en-US" sz="2400" dirty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如果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try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范围内没有捕获异常，就执行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else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块。</a:t>
            </a:r>
            <a:endParaRPr lang="zh-CN" altLang="en-US" sz="2400" b="1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endParaRPr lang="zh-CN" altLang="en-US" sz="2400" b="1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1285"/>
            <a:ext cx="10852150" cy="6737350"/>
          </a:xfrm>
        </p:spPr>
        <p:txBody>
          <a:bodyPr>
            <a:noAutofit/>
          </a:bodyPr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try:</a:t>
            </a:r>
            <a:endParaRPr lang="zh-CN" altLang="en-US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  </a:t>
            </a:r>
            <a:r>
              <a:rPr sz="2400" b="1">
                <a:latin typeface="Consolas" panose="020B0609020204030204" charset="0"/>
                <a:sym typeface="+mn-ea"/>
              </a:rPr>
              <a:t>x=input('请输入被除数: ')</a:t>
            </a:r>
            <a:endParaRPr lang="zh-CN" altLang="en-US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  </a:t>
            </a:r>
            <a:r>
              <a:rPr sz="2400" b="1">
                <a:latin typeface="Consolas" panose="020B0609020204030204" charset="0"/>
                <a:sym typeface="+mn-ea"/>
              </a:rPr>
              <a:t>y=input('请输入除数: ')</a:t>
            </a:r>
            <a:endParaRPr lang="zh-CN" altLang="en-US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  </a:t>
            </a:r>
            <a:r>
              <a:rPr sz="2400" b="1">
                <a:latin typeface="Consolas" panose="020B0609020204030204" charset="0"/>
                <a:sym typeface="+mn-ea"/>
              </a:rPr>
              <a:t>z=float(x) / 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float(</a:t>
            </a:r>
            <a:r>
              <a:rPr sz="2400" b="1">
                <a:latin typeface="Consolas" panose="020B0609020204030204" charset="0"/>
                <a:sym typeface="+mn-ea"/>
              </a:rPr>
              <a:t>y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)</a:t>
            </a:r>
            <a:endParaRPr lang="en-US" altLang="zh-CN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except ZeroDivisionError:</a:t>
            </a:r>
            <a:endParaRPr lang="zh-CN" altLang="en-US" sz="2400" b="1" dirty="0">
              <a:solidFill>
                <a:srgbClr val="FF0000"/>
              </a:solidFill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 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print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(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'除数不能为零'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except (TypeError,ValueError):</a:t>
            </a:r>
            <a:endParaRPr sz="2400" b="1">
              <a:solidFill>
                <a:srgbClr val="FF0000"/>
              </a:solidFill>
              <a:latin typeface="Consolas" panose="020B0609020204030204" charset="0"/>
              <a:sym typeface="+mn-ea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 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print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(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'被除数和除数应为数值类型'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except NameError:</a:t>
            </a:r>
            <a:endParaRPr lang="zh-CN" altLang="en-US" sz="2400" b="1" dirty="0">
              <a:solidFill>
                <a:srgbClr val="FF0000"/>
              </a:solidFill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  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print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(</a:t>
            </a:r>
            <a:r>
              <a:rPr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'变量不存在'</a:t>
            </a:r>
            <a:r>
              <a:rPr lang="en-US" altLang="zh-CN" sz="2400" b="1">
                <a:solidFill>
                  <a:srgbClr val="FF0000"/>
                </a:solidFill>
                <a:latin typeface="Consolas" panose="020B0609020204030204" charset="0"/>
                <a:sym typeface="+mn-ea"/>
              </a:rPr>
              <a:t>)</a:t>
            </a:r>
            <a:endParaRPr lang="en-US" altLang="zh-CN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else:</a:t>
            </a:r>
            <a:endParaRPr lang="zh-CN" altLang="en-US" sz="2400" b="1" dirty="0">
              <a:latin typeface="Consolas" panose="020B0609020204030204" charset="0"/>
            </a:endParaRP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None/>
            </a:pPr>
            <a:r>
              <a:rPr sz="2400" b="1">
                <a:latin typeface="Consolas" panose="020B0609020204030204" charset="0"/>
                <a:sym typeface="+mn-ea"/>
              </a:rPr>
              <a:t>  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  </a:t>
            </a:r>
            <a:r>
              <a:rPr sz="2400" b="1">
                <a:latin typeface="Consolas" panose="020B0609020204030204" charset="0"/>
                <a:sym typeface="+mn-ea"/>
              </a:rPr>
              <a:t>print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(</a:t>
            </a:r>
            <a:r>
              <a:rPr sz="2400" b="1">
                <a:latin typeface="Consolas" panose="020B0609020204030204" charset="0"/>
                <a:sym typeface="+mn-ea"/>
              </a:rPr>
              <a:t>x, '/', y, '=', z</a:t>
            </a:r>
            <a:r>
              <a:rPr lang="en-US" altLang="zh-CN" sz="2400" b="1">
                <a:latin typeface="Consolas" panose="020B0609020204030204" charset="0"/>
                <a:sym typeface="+mn-ea"/>
              </a:rPr>
              <a:t>)</a:t>
            </a:r>
            <a:endParaRPr lang="en-US" altLang="zh-CN" sz="2400" b="1" dirty="0">
              <a:latin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8460" y="5511165"/>
            <a:ext cx="6746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如果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try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范围内捕获了异常，就执行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except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块；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§"/>
              <a:defRPr/>
            </a:pP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如果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try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范围内没有捕获异常，就执行</a:t>
            </a:r>
            <a:r>
              <a:rPr lang="en-US" altLang="x-none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else</a:t>
            </a:r>
            <a:r>
              <a:rPr lang="zh-CN" altLang="en-US" sz="2400" b="1">
                <a:ln>
                  <a:noFill/>
                </a:ln>
                <a:effectLst/>
                <a:uLnTx/>
                <a:uFillTx/>
                <a:latin typeface="+mn-lt"/>
                <a:ea typeface="+mn-ea"/>
                <a:sym typeface="+mn-ea"/>
              </a:rPr>
              <a:t>块。</a:t>
            </a:r>
            <a:endParaRPr lang="zh-CN" altLang="en-US" sz="2400" b="1">
              <a:ln>
                <a:noFill/>
              </a:ln>
              <a:effectLst/>
              <a:uLnTx/>
              <a:uFillTx/>
              <a:latin typeface="+mn-lt"/>
              <a:ea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try语句中的finally子句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>
            <a:normAutofit lnSpcReduction="20000"/>
          </a:bodyPr>
          <a:p>
            <a:r>
              <a:rPr lang="zh-CN" altLang="en-US"/>
              <a:t>格式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try: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被检测的语句块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finally: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  语句块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r>
              <a:rPr spc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+mn-lt"/>
                <a:ea typeface="+mn-ea"/>
                <a:sym typeface="+mn-ea"/>
              </a:rPr>
              <a:t>常用来做一些清理工作以释放try子句中申请的资源。</a:t>
            </a:r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5887085" y="1826895"/>
            <a:ext cx="6141085" cy="220599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无论是否发生异常都将执行finally后的语句块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2960370" y="3110230"/>
            <a:ext cx="27736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1905" marR="0" lvl="0" indent="-1905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sym typeface="+mn-ea"/>
              </a:rPr>
              <a:t>#无论如何都会执行</a:t>
            </a:r>
            <a:endParaRPr lang="zh-CN" altLang="en-US" sz="240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r>
              <a:rPr>
                <a:sym typeface="+mn-ea"/>
              </a:rPr>
              <a:t>也可以使用异常处理结构为用户提供更加友好的提示。</a:t>
            </a:r>
            <a:endParaRPr>
              <a:sym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endParaRPr lang="zh-CN" altLang="en-US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§"/>
            </a:pPr>
            <a:r>
              <a:rPr>
                <a:sym typeface="+mn-ea"/>
              </a:rPr>
              <a:t>程序出现异常或错误之后是否能够调试程序并</a:t>
            </a:r>
            <a:r>
              <a:rPr>
                <a:solidFill>
                  <a:srgbClr val="FF0000"/>
                </a:solidFill>
                <a:sym typeface="+mn-ea"/>
              </a:rPr>
              <a:t>快速定位和解决存在的问题</a:t>
            </a:r>
            <a:r>
              <a:rPr>
                <a:sym typeface="+mn-ea"/>
              </a:rPr>
              <a:t>也是程序员综合水平和能力的重要体现方式之一。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-59055"/>
            <a:ext cx="10852150" cy="716915"/>
          </a:xfrm>
        </p:spPr>
        <p:txBody>
          <a:bodyPr/>
          <a:p>
            <a:r>
              <a:rPr lang="zh-CN" altLang="en-US"/>
              <a:t>例</a:t>
            </a:r>
            <a:r>
              <a:rPr lang="en-US" altLang="zh-CN"/>
              <a:t>12-5 修改例12-4，增加finally子句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657860"/>
            <a:ext cx="10852150" cy="6200140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a = 12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# b = 0                        # 会引发第一个except子句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# b = 'abc'                   # 会引发第二个except子句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# b = 2                        # 会引发else子句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try: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    c = a / b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except (NameError, ZeroDivisionError) as e:    </a:t>
            </a:r>
            <a:r>
              <a:rPr lang="en-US" altLang="zh-CN" sz="2000"/>
              <a:t>#e</a:t>
            </a:r>
            <a:r>
              <a:rPr sz="2000"/>
              <a:t>为错误描述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    print(111, e)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except: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    print(22)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else: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    print(3)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finally:</a:t>
            </a:r>
            <a:endParaRPr lang="zh-CN" alt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/>
              <a:t>    print("I'm here forever!")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-45720"/>
            <a:ext cx="9288780" cy="6949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+mj-lt"/>
                <a:ea typeface="+mj-ea"/>
                <a:sym typeface="+mn-ea"/>
              </a:rPr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20" y="1160145"/>
            <a:ext cx="11744960" cy="5525770"/>
          </a:xfrm>
        </p:spPr>
        <p:txBody>
          <a:bodyPr>
            <a:noAutofit/>
          </a:bodyPr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>
                <a:sym typeface="+mn-ea"/>
              </a:rPr>
              <a:t>try-except</a:t>
            </a:r>
            <a:r>
              <a:rPr altLang="zh-CN" sz="2400" b="1">
                <a:sym typeface="+mn-ea"/>
              </a:rPr>
              <a:t>语句</a:t>
            </a:r>
            <a:endParaRPr lang="en-US" altLang="zh-CN" sz="2400" b="1" dirty="0" smtClean="0">
              <a:sym typeface="+mn-ea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b="1" dirty="0" smtClean="0">
              <a:sym typeface="+mn-ea"/>
            </a:endParaRPr>
          </a:p>
          <a:p>
            <a:pPr marL="1905" marR="0" lvl="0" indent="-19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sz="2400" b="1" smtClean="0">
                <a:sym typeface="+mn-ea"/>
              </a:rPr>
              <a:t>（</a:t>
            </a:r>
            <a:r>
              <a:rPr lang="en-US" altLang="zh-CN" sz="2400" b="1">
                <a:sym typeface="+mn-ea"/>
              </a:rPr>
              <a:t>1</a:t>
            </a:r>
            <a:r>
              <a:rPr altLang="zh-CN" sz="2400" b="1">
                <a:sym typeface="+mn-ea"/>
              </a:rPr>
              <a:t>）</a:t>
            </a:r>
            <a:r>
              <a:rPr lang="en-US" altLang="zh-CN" sz="2400" b="1">
                <a:sym typeface="+mn-ea"/>
              </a:rPr>
              <a:t>try</a:t>
            </a:r>
            <a:r>
              <a:rPr altLang="zh-CN" sz="2400" b="1">
                <a:sym typeface="+mn-ea"/>
              </a:rPr>
              <a:t>语句</a:t>
            </a:r>
            <a:endParaRPr lang="zh-CN" altLang="zh-CN" sz="24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altLang="zh-CN" sz="2400" b="1" smtClean="0">
                <a:sym typeface="+mn-ea"/>
              </a:rPr>
              <a:t>指定</a:t>
            </a:r>
            <a:r>
              <a:rPr altLang="zh-CN" sz="2400" b="1">
                <a:sym typeface="+mn-ea"/>
              </a:rPr>
              <a:t>捕获异常的范围，由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try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所限定的代码块</a:t>
            </a:r>
            <a:r>
              <a:rPr altLang="zh-CN" sz="2400" b="1">
                <a:sym typeface="+mn-ea"/>
              </a:rPr>
              <a:t>中的语句在执行过程中，可能会生成异常对象并抛出。</a:t>
            </a:r>
            <a:endParaRPr lang="zh-CN" altLang="zh-CN" sz="2400" b="1" dirty="0">
              <a:sym typeface="+mn-ea"/>
            </a:endParaRPr>
          </a:p>
          <a:p>
            <a:pPr marL="0" lvl="1" indent="0" latinLnBrk="0">
              <a:spcBef>
                <a:spcPts val="0"/>
              </a:spcBef>
              <a:buNone/>
            </a:pPr>
            <a:endParaRPr lang="zh-CN" altLang="zh-CN" sz="24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altLang="zh-CN" sz="2400" b="1">
                <a:sym typeface="+mn-ea"/>
              </a:rPr>
              <a:t>（</a:t>
            </a:r>
            <a:r>
              <a:rPr lang="en-US" altLang="zh-CN" sz="2400" b="1">
                <a:sym typeface="+mn-ea"/>
              </a:rPr>
              <a:t>2</a:t>
            </a:r>
            <a:r>
              <a:rPr altLang="zh-CN" sz="2400" b="1">
                <a:sym typeface="+mn-ea"/>
              </a:rPr>
              <a:t>）</a:t>
            </a:r>
            <a:r>
              <a:rPr lang="en-US" altLang="zh-CN" sz="2400" b="1">
                <a:sym typeface="+mn-ea"/>
              </a:rPr>
              <a:t>except</a:t>
            </a:r>
            <a:r>
              <a:rPr altLang="zh-CN" sz="2400" b="1">
                <a:sym typeface="+mn-ea"/>
              </a:rPr>
              <a:t>语句</a:t>
            </a:r>
            <a:endParaRPr lang="zh-CN" altLang="zh-CN" sz="24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altLang="zh-CN" sz="2400" b="1">
                <a:sym typeface="+mn-ea"/>
              </a:rPr>
              <a:t>每个</a:t>
            </a:r>
            <a:r>
              <a:rPr lang="en-US" altLang="zh-CN" sz="2400" b="1">
                <a:sym typeface="+mn-ea"/>
              </a:rPr>
              <a:t>try</a:t>
            </a:r>
            <a:r>
              <a:rPr altLang="zh-CN" sz="2400" b="1">
                <a:sym typeface="+mn-ea"/>
              </a:rPr>
              <a:t>代码块必须有一个或多个</a:t>
            </a:r>
            <a:r>
              <a:rPr lang="en-US" altLang="zh-CN" sz="2400" b="1">
                <a:sym typeface="+mn-ea"/>
              </a:rPr>
              <a:t>except</a:t>
            </a:r>
            <a:r>
              <a:rPr altLang="zh-CN" sz="2400" b="1">
                <a:sym typeface="+mn-ea"/>
              </a:rPr>
              <a:t>语句，用于处理</a:t>
            </a:r>
            <a:r>
              <a:rPr lang="en-US" altLang="zh-CN" sz="2400" b="1">
                <a:sym typeface="+mn-ea"/>
              </a:rPr>
              <a:t>try</a:t>
            </a:r>
            <a:r>
              <a:rPr altLang="zh-CN" sz="2400" b="1">
                <a:sym typeface="+mn-ea"/>
              </a:rPr>
              <a:t>代码块中所生成的异常。</a:t>
            </a:r>
            <a:endParaRPr lang="zh-CN" altLang="zh-CN" sz="2400" b="1" dirty="0">
              <a:sym typeface="+mn-ea"/>
            </a:endParaRPr>
          </a:p>
          <a:p>
            <a:pPr marL="0" lvl="1" indent="0" latinLnBrk="0">
              <a:spcBef>
                <a:spcPts val="0"/>
              </a:spcBef>
              <a:buNone/>
            </a:pPr>
            <a:r>
              <a:rPr lang="en-US" altLang="zh-CN" sz="2400" b="1">
                <a:sym typeface="+mn-ea"/>
              </a:rPr>
              <a:t>except</a:t>
            </a:r>
            <a:r>
              <a:rPr altLang="zh-CN" sz="2400" b="1">
                <a:sym typeface="+mn-ea"/>
              </a:rPr>
              <a:t>语句后的参数指明它能够捕获的异常类型。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except</a:t>
            </a:r>
            <a:r>
              <a:rPr altLang="zh-CN" sz="2400" b="1">
                <a:solidFill>
                  <a:srgbClr val="FF0000"/>
                </a:solidFill>
                <a:sym typeface="+mn-ea"/>
              </a:rPr>
              <a:t>块中包含的是异常处理的代码。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740" y="1217295"/>
            <a:ext cx="11598275" cy="5694680"/>
          </a:xfrm>
        </p:spPr>
        <p:txBody>
          <a:bodyPr>
            <a:normAutofit fontScale="80000"/>
          </a:bodyPr>
          <a:p>
            <a:pPr marL="0" indent="0" latinLnBrk="0">
              <a:spcBef>
                <a:spcPts val="0"/>
              </a:spcBef>
            </a:pPr>
            <a:r>
              <a:rPr lang="en-US" altLang="zh-CN" sz="2800" b="1" dirty="0">
                <a:sym typeface="+mn-ea"/>
              </a:rPr>
              <a:t>else</a:t>
            </a:r>
            <a:r>
              <a:rPr lang="zh-CN" altLang="zh-CN" sz="2800" b="1" dirty="0">
                <a:sym typeface="+mn-ea"/>
              </a:rPr>
              <a:t>语句和</a:t>
            </a:r>
            <a:r>
              <a:rPr lang="en-US" altLang="zh-CN" sz="2800" b="1" dirty="0">
                <a:sym typeface="+mn-ea"/>
              </a:rPr>
              <a:t>finally</a:t>
            </a:r>
            <a:r>
              <a:rPr lang="zh-CN" altLang="zh-CN" sz="2800" b="1" dirty="0">
                <a:sym typeface="+mn-ea"/>
              </a:rPr>
              <a:t>语句</a:t>
            </a:r>
            <a:endParaRPr lang="zh-CN" altLang="zh-CN" sz="2800" b="1" dirty="0">
              <a:sym typeface="+mn-ea"/>
            </a:endParaRPr>
          </a:p>
          <a:p>
            <a:pPr marL="0" indent="0" latinLnBrk="0">
              <a:spcBef>
                <a:spcPts val="0"/>
              </a:spcBef>
            </a:pPr>
            <a:endParaRPr lang="zh-CN" altLang="zh-CN" sz="28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lang="en-US" altLang="zh-CN" sz="2800" b="1" dirty="0">
                <a:sym typeface="+mn-ea"/>
              </a:rPr>
              <a:t>1. else</a:t>
            </a:r>
            <a:r>
              <a:rPr lang="zh-CN" altLang="zh-CN" sz="2800" b="1" dirty="0">
                <a:sym typeface="+mn-ea"/>
              </a:rPr>
              <a:t>语句</a:t>
            </a:r>
            <a:endParaRPr lang="zh-CN" altLang="zh-CN" sz="28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lang="zh-CN" altLang="zh-CN" sz="2800" b="1" dirty="0" smtClean="0">
                <a:sym typeface="+mn-ea"/>
              </a:rPr>
              <a:t>与</a:t>
            </a:r>
            <a:r>
              <a:rPr lang="zh-CN" altLang="zh-CN" sz="2800" b="1" dirty="0">
                <a:sym typeface="+mn-ea"/>
              </a:rPr>
              <a:t>循环中的</a:t>
            </a:r>
            <a:r>
              <a:rPr lang="en-US" altLang="zh-CN" sz="2800" b="1" dirty="0">
                <a:sym typeface="+mn-ea"/>
              </a:rPr>
              <a:t>else</a:t>
            </a:r>
            <a:r>
              <a:rPr lang="zh-CN" altLang="zh-CN" sz="2800" b="1" dirty="0">
                <a:sym typeface="+mn-ea"/>
              </a:rPr>
              <a:t>语句类似，当</a:t>
            </a:r>
            <a:r>
              <a:rPr lang="en-US" altLang="zh-CN" sz="2800" b="1" dirty="0">
                <a:sym typeface="+mn-ea"/>
              </a:rPr>
              <a:t>try</a:t>
            </a:r>
            <a:r>
              <a:rPr lang="zh-CN" altLang="zh-CN" sz="2800" b="1" dirty="0">
                <a:sym typeface="+mn-ea"/>
              </a:rPr>
              <a:t>语句没有捕获到任何异常信息，将不执行</a:t>
            </a:r>
            <a:r>
              <a:rPr lang="en-US" altLang="zh-CN" sz="2800" b="1" dirty="0">
                <a:sym typeface="+mn-ea"/>
              </a:rPr>
              <a:t>except</a:t>
            </a:r>
            <a:r>
              <a:rPr lang="zh-CN" altLang="zh-CN" sz="2800" b="1" dirty="0">
                <a:sym typeface="+mn-ea"/>
              </a:rPr>
              <a:t>语句块，而是执行</a:t>
            </a:r>
            <a:r>
              <a:rPr lang="en-US" altLang="zh-CN" sz="2800" b="1" dirty="0">
                <a:sym typeface="+mn-ea"/>
              </a:rPr>
              <a:t>else</a:t>
            </a:r>
            <a:r>
              <a:rPr lang="zh-CN" altLang="zh-CN" sz="2800" b="1" dirty="0">
                <a:sym typeface="+mn-ea"/>
              </a:rPr>
              <a:t>语句块</a:t>
            </a:r>
            <a:r>
              <a:rPr lang="zh-CN" altLang="zh-CN" sz="2800" b="1" dirty="0" smtClean="0">
                <a:sym typeface="+mn-ea"/>
              </a:rPr>
              <a:t>。</a:t>
            </a:r>
            <a:endParaRPr lang="en-US" altLang="zh-CN" sz="2800" b="1" dirty="0" smtClean="0"/>
          </a:p>
          <a:p>
            <a:pPr marL="0" lvl="1" indent="0" latinLnBrk="0">
              <a:spcBef>
                <a:spcPts val="0"/>
              </a:spcBef>
              <a:buNone/>
            </a:pPr>
            <a:endParaRPr lang="zh-CN" altLang="zh-CN" sz="28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lang="en-US" altLang="zh-CN" sz="2800" b="1" dirty="0">
                <a:sym typeface="+mn-ea"/>
              </a:rPr>
              <a:t>2. finally</a:t>
            </a:r>
            <a:r>
              <a:rPr lang="zh-CN" altLang="zh-CN" sz="2800" b="1" dirty="0">
                <a:sym typeface="+mn-ea"/>
              </a:rPr>
              <a:t>语句</a:t>
            </a:r>
            <a:endParaRPr lang="zh-CN" altLang="zh-CN" sz="2800" b="1" dirty="0"/>
          </a:p>
          <a:p>
            <a:pPr marL="0" lvl="1" indent="0" latinLnBrk="0">
              <a:spcBef>
                <a:spcPts val="0"/>
              </a:spcBef>
              <a:buNone/>
            </a:pPr>
            <a:r>
              <a:rPr lang="zh-CN" altLang="zh-CN" sz="2800" b="1" dirty="0" smtClean="0">
                <a:sym typeface="+mn-ea"/>
              </a:rPr>
              <a:t>为</a:t>
            </a:r>
            <a:r>
              <a:rPr lang="zh-CN" altLang="zh-CN" sz="2800" b="1" dirty="0">
                <a:sym typeface="+mn-ea"/>
              </a:rPr>
              <a:t>异常处理提供一个统一的出口，使得在控制流转到程序的其他部分以前，能够对程序的状态作统一的管理</a:t>
            </a:r>
            <a:r>
              <a:rPr lang="zh-CN" altLang="zh-CN" sz="2800" b="1" dirty="0" smtClean="0">
                <a:sym typeface="+mn-ea"/>
              </a:rPr>
              <a:t>。</a:t>
            </a:r>
            <a:endParaRPr lang="en-US" altLang="zh-CN" sz="2800" b="1" dirty="0" smtClean="0"/>
          </a:p>
          <a:p>
            <a:pPr marL="0" lvl="1" indent="0" latinLnBrk="0">
              <a:spcBef>
                <a:spcPts val="0"/>
              </a:spcBef>
              <a:buNone/>
            </a:pPr>
            <a:r>
              <a:rPr lang="zh-CN" altLang="zh-CN" sz="2800" b="1" dirty="0" smtClean="0">
                <a:solidFill>
                  <a:srgbClr val="FF0000"/>
                </a:solidFill>
                <a:sym typeface="+mn-ea"/>
              </a:rPr>
              <a:t>不论</a:t>
            </a:r>
            <a:r>
              <a:rPr lang="zh-CN" altLang="zh-CN" sz="2800" b="1" dirty="0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sz="2800" b="1" dirty="0">
                <a:solidFill>
                  <a:srgbClr val="FF0000"/>
                </a:solidFill>
                <a:sym typeface="+mn-ea"/>
              </a:rPr>
              <a:t>try</a:t>
            </a:r>
            <a:r>
              <a:rPr lang="zh-CN" altLang="zh-CN" sz="2800" b="1" dirty="0">
                <a:solidFill>
                  <a:srgbClr val="FF0000"/>
                </a:solidFill>
                <a:sym typeface="+mn-ea"/>
              </a:rPr>
              <a:t>代码块中是否发生了异常，</a:t>
            </a:r>
            <a:r>
              <a:rPr lang="en-US" altLang="zh-CN" sz="2800" b="1" dirty="0">
                <a:solidFill>
                  <a:srgbClr val="FF0000"/>
                </a:solidFill>
                <a:sym typeface="+mn-ea"/>
              </a:rPr>
              <a:t>finally</a:t>
            </a:r>
            <a:r>
              <a:rPr lang="zh-CN" altLang="zh-CN" sz="2800" b="1" dirty="0">
                <a:solidFill>
                  <a:srgbClr val="FF0000"/>
                </a:solidFill>
                <a:sym typeface="+mn-ea"/>
              </a:rPr>
              <a:t>块中的语句都会被执行</a:t>
            </a:r>
            <a:r>
              <a:rPr lang="zh-CN" altLang="zh-CN" sz="2800" b="1" dirty="0" smtClean="0">
                <a:solidFill>
                  <a:srgbClr val="FF0000"/>
                </a:solidFill>
                <a:sym typeface="+mn-ea"/>
              </a:rPr>
              <a:t>。</a:t>
            </a:r>
            <a:endParaRPr lang="en-US" altLang="zh-CN" sz="2800" b="1" dirty="0" smtClean="0"/>
          </a:p>
          <a:p>
            <a:endParaRPr lang="zh-CN" altLang="en-US" sz="28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ctrTitle"/>
          </p:nvPr>
        </p:nvSpPr>
        <p:spPr>
          <a:xfrm>
            <a:off x="1882775" y="2292350"/>
            <a:ext cx="8684895" cy="1151255"/>
          </a:xfrm>
        </p:spPr>
        <p:txBody>
          <a:bodyPr vert="horz" wrap="square" lIns="91440" tIns="45720" rIns="91440" bIns="45720" anchor="b"/>
          <a:p>
            <a:pPr>
              <a:buClrTx/>
              <a:buSzTx/>
              <a:buFontTx/>
              <a:buNone/>
            </a:pPr>
            <a:r>
              <a:rPr lang="en-US" kern="1200" dirty="0">
                <a:latin typeface="+mj-lt"/>
                <a:ea typeface="+mj-ea"/>
                <a:cs typeface="+mj-cs"/>
              </a:rPr>
              <a:t>12.3 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断言处理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ym typeface="+mn-ea"/>
              </a:rPr>
              <a:t>断言语句，</a:t>
            </a:r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指的是用户期望满足指定的条件。</a:t>
            </a:r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当用户定义的约束条件不满足的时候，</a:t>
            </a:r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它会触发AssertionError异常。</a:t>
            </a:r>
            <a:endParaRPr lang="en-US" altLang="zh-CN" b="1" dirty="0"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12.3.1 断言处理概述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断言是指由assert语句引发程序终止执行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assert语句中包含有测试条件，根据条件引发异常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断言常用于测试程序</a:t>
            </a:r>
            <a:endParaRPr lang="zh-CN" altLang="en-US"/>
          </a:p>
          <a:p>
            <a:pPr lvl="1"/>
            <a:r>
              <a:rPr lang="zh-CN" altLang="en-US"/>
              <a:t>目的是让程序在错误条件出现的瞬间自我止损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12.3.2 assert语句和AssertionError类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60145"/>
            <a:ext cx="10852150" cy="5697220"/>
          </a:xfrm>
        </p:spPr>
        <p:txBody>
          <a:bodyPr>
            <a:normAutofit lnSpcReduction="10000"/>
          </a:bodyPr>
          <a:p>
            <a:r>
              <a:rPr lang="zh-CN" altLang="en-US"/>
              <a:t>语法</a:t>
            </a:r>
            <a:r>
              <a:rPr lang="zh-CN" altLang="en-US"/>
              <a:t>格式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assert 逻辑表达式 [, 字符串表达式]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r>
              <a:rPr lang="en-US" altLang="zh-CN" b="1">
                <a:sym typeface="+mn-ea"/>
              </a:rPr>
              <a:t>在上面格式中，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assert后面是一个逻辑表达式</a:t>
            </a:r>
            <a:r>
              <a:rPr lang="en-US" altLang="zh-CN" b="1">
                <a:sym typeface="+mn-ea"/>
              </a:rPr>
              <a:t>，相当于条件。description是可选的，通常是一个字符串。</a:t>
            </a:r>
            <a:endParaRPr lang="en-US" altLang="zh-CN" b="1">
              <a:sym typeface="+mn-ea"/>
            </a:endParaRPr>
          </a:p>
          <a:p>
            <a:endParaRPr lang="en-US" altLang="zh-CN" b="1" dirty="0">
              <a:sym typeface="+mn-ea"/>
            </a:endParaRPr>
          </a:p>
          <a:p>
            <a:pPr marL="514350" lvl="1" indent="0" latinLnBrk="0">
              <a:spcBef>
                <a:spcPts val="0"/>
              </a:spcBef>
              <a:buNone/>
            </a:pPr>
            <a:r>
              <a:rPr lang="en-US" altLang="zh-CN">
                <a:sym typeface="+mn-ea"/>
              </a:rPr>
              <a:t>&gt;&gt;&gt; flag=True</a:t>
            </a:r>
            <a:endParaRPr lang="en-US" altLang="zh-CN" dirty="0">
              <a:sym typeface="+mn-ea"/>
            </a:endParaRPr>
          </a:p>
          <a:p>
            <a:pPr marL="514350" lvl="1" indent="0" latinLnBrk="0">
              <a:spcBef>
                <a:spcPts val="0"/>
              </a:spcBef>
              <a:buNone/>
            </a:pPr>
            <a:r>
              <a:rPr lang="en-US" altLang="zh-CN">
                <a:sym typeface="+mn-ea"/>
              </a:rPr>
              <a:t>&gt;&gt;&gt; assert flag==</a:t>
            </a:r>
            <a:r>
              <a:rPr lang="en-US" altLang="zh-CN" dirty="0" err="1">
                <a:sym typeface="+mn-ea"/>
              </a:rPr>
              <a:t>False,"flag</a:t>
            </a:r>
            <a:r>
              <a:rPr altLang="zh-CN">
                <a:sym typeface="+mn-ea"/>
              </a:rPr>
              <a:t>初始值错误</a:t>
            </a:r>
            <a:r>
              <a:rPr lang="en-US" altLang="zh-CN">
                <a:sym typeface="+mn-ea"/>
              </a:rPr>
              <a:t>"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12.3.2 assert语句和AssertionError类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例</a:t>
            </a:r>
            <a:r>
              <a:rPr lang="en-US" altLang="zh-CN"/>
              <a:t>12-7 用assert语句监测程序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a = eval(input('Please input:'))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assert a != 0, '不能为0哦！'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c = 100 / a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print(c)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000750" y="4403090"/>
            <a:ext cx="5746115" cy="19380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400"/>
              <a:t>Please input:0↙</a:t>
            </a:r>
            <a:endParaRPr lang="zh-CN" altLang="en-US" sz="2400"/>
          </a:p>
          <a:p>
            <a:r>
              <a:rPr lang="zh-CN" altLang="en-US" sz="2400"/>
              <a:t>Traceback (most recent call last):</a:t>
            </a:r>
            <a:endParaRPr lang="zh-CN" altLang="en-US" sz="2400"/>
          </a:p>
          <a:p>
            <a:r>
              <a:rPr lang="zh-CN" altLang="en-US" sz="2400"/>
              <a:t>  File "E:\Ex12-7.py", line 2, in &lt;module&gt;</a:t>
            </a:r>
            <a:endParaRPr lang="zh-CN" altLang="en-US" sz="2400"/>
          </a:p>
          <a:p>
            <a:r>
              <a:rPr lang="zh-CN" altLang="en-US" sz="2400"/>
              <a:t>    assert a!=0,'不能为0哦！'</a:t>
            </a:r>
            <a:endParaRPr lang="zh-CN" altLang="en-US" sz="2400"/>
          </a:p>
          <a:p>
            <a:r>
              <a:rPr lang="zh-CN" altLang="en-US" sz="2400"/>
              <a:t>AssertionError: 不能为0哦！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12-8 try-except语句捕获assert语句引发的异常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/>
              <a:t>try: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a = eval(input('Please input:'))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assert a != 0, '不能为0哦！'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c = 100 /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print(c)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except AssertionError: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print('这是断言错误!')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except: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print('Other Error!')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 fontScale="90000"/>
          </a:bodyPr>
          <a:p>
            <a:pPr algn="ctr">
              <a:buNone/>
            </a:pP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13315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/>
          <a:p>
            <a:r>
              <a:rPr lang="en-US" altLang="zh-CN" sz="3200" dirty="0"/>
              <a:t>12.1 </a:t>
            </a:r>
            <a:r>
              <a:rPr sz="3200" dirty="0">
                <a:hlinkClick r:id="rId1" action="ppaction://hlinksldjump"/>
              </a:rPr>
              <a:t>程序的错误</a:t>
            </a:r>
            <a:endParaRPr lang="zh-CN" altLang="en-US" sz="3200" dirty="0"/>
          </a:p>
          <a:p>
            <a:r>
              <a:rPr lang="en-US" altLang="zh-CN" sz="3200" dirty="0"/>
              <a:t>12.2 </a:t>
            </a:r>
            <a:r>
              <a:rPr sz="3200" dirty="0">
                <a:hlinkClick r:id="rId2" action="ppaction://hlinksldjump"/>
              </a:rPr>
              <a:t>异常处理</a:t>
            </a:r>
            <a:endParaRPr lang="zh-CN" altLang="en-US" sz="3200" dirty="0"/>
          </a:p>
          <a:p>
            <a:r>
              <a:rPr lang="en-US" altLang="zh-CN" sz="3200" dirty="0"/>
              <a:t>12.3 </a:t>
            </a:r>
            <a:r>
              <a:rPr sz="3200" dirty="0">
                <a:hlinkClick r:id="rId3" action="ppaction://hlinksldjump"/>
              </a:rPr>
              <a:t>断言处理</a:t>
            </a:r>
            <a:endParaRPr lang="en-US" altLang="zh-CN" sz="3200" dirty="0"/>
          </a:p>
        </p:txBody>
      </p:sp>
    </p:spTree>
    <p:custDataLst>
      <p:tags r:id="rId4"/>
    </p:custDataLst>
  </p:cSld>
  <p:clrMapOvr>
    <a:masterClrMapping/>
  </p:clrMapOvr>
  <p:transition advClick="0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1327150"/>
            <a:ext cx="12121515" cy="2420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    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WordArt 6"/>
          <p:cNvSpPr>
            <a:spLocks noChangeArrowheads="1" noChangeShapeType="1"/>
          </p:cNvSpPr>
          <p:nvPr/>
        </p:nvSpPr>
        <p:spPr bwMode="auto">
          <a:xfrm>
            <a:off x="1882775" y="1557338"/>
            <a:ext cx="8426450" cy="2011363"/>
          </a:xfrm>
          <a:prstGeom prst="rect">
            <a:avLst/>
          </a:prstGeom>
        </p:spPr>
        <p:txBody>
          <a:bodyPr wrap="none" fromWordArt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8500" b="1" i="0" u="none" strike="noStrike" kern="10" cap="none" spc="0" normalizeH="0" baseline="0" noProof="0" dirty="0">
              <a:ln w="9525">
                <a:noFill/>
                <a:round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16785" y="2292350"/>
            <a:ext cx="7759065" cy="1276350"/>
          </a:xfrm>
        </p:spPr>
        <p:txBody>
          <a:bodyPr/>
          <a:p>
            <a:r>
              <a:rPr lang="en-US" dirty="0">
                <a:latin typeface="+mj-lt"/>
                <a:ea typeface="+mj-ea"/>
                <a:sym typeface="+mn-ea"/>
              </a:rPr>
              <a:t>12.1 </a:t>
            </a:r>
            <a:r>
              <a:rPr lang="zh-CN" altLang="en-US" dirty="0">
                <a:latin typeface="+mj-lt"/>
                <a:ea typeface="+mj-ea"/>
                <a:sym typeface="+mn-ea"/>
              </a:rPr>
              <a:t>程序的错误</a:t>
            </a:r>
            <a:endParaRPr lang="zh-CN" altLang="en-US" dirty="0">
              <a:latin typeface="+mj-lt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</a:t>
            </a:r>
            <a:r>
              <a:t>语法错误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代码中存在不符合Python语法规则的地方</a:t>
            </a:r>
            <a:endParaRPr lang="zh-CN" altLang="en-US"/>
          </a:p>
          <a:p>
            <a:pPr>
              <a:lnSpc>
                <a:spcPct val="90000"/>
              </a:lnSpc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语法错误示范一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if				# if 语句不完整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语法错误示范二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def test:			# 自定义函数缺少()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    pass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语法错误示范三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class Foo			# 行末缺少冒号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    pass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# 语法错误示范四</a:t>
            </a:r>
            <a:endParaRPr lang="en-US" altLang="zh-CN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/>
              <a:t>print(haha		        # 行末缺少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9925" y="156210"/>
            <a:ext cx="10852150" cy="716915"/>
          </a:xfrm>
        </p:spPr>
        <p:txBody>
          <a:bodyPr/>
          <a:p>
            <a:r>
              <a:rPr lang="zh-CN" altLang="en-US"/>
              <a:t>语法出错提示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语法出错提示</a:t>
            </a:r>
            <a:endParaRPr lang="zh-CN" altLang="en-US"/>
          </a:p>
        </p:txBody>
      </p:sp>
      <p:graphicFrame>
        <p:nvGraphicFramePr>
          <p:cNvPr id="3" name="对象 -2147482616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3440" y="1282065"/>
          <a:ext cx="8554720" cy="470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5715000" imgH="3152775" progId="PBrush">
                  <p:embed/>
                </p:oleObj>
              </mc:Choice>
              <mc:Fallback>
                <p:oleObj name="" r:id="rId2" imgW="5715000" imgH="3152775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440" y="1282065"/>
                        <a:ext cx="8554720" cy="4706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线形标注 2 174"/>
          <p:cNvSpPr/>
          <p:nvPr/>
        </p:nvSpPr>
        <p:spPr>
          <a:xfrm>
            <a:off x="7731125" y="2933065"/>
            <a:ext cx="2219325" cy="650875"/>
          </a:xfrm>
          <a:prstGeom prst="borderCallout2">
            <a:avLst>
              <a:gd name="adj1" fmla="val 21078"/>
              <a:gd name="adj2" fmla="val 335"/>
              <a:gd name="adj3" fmla="val 21078"/>
              <a:gd name="adj4" fmla="val -20668"/>
              <a:gd name="adj5" fmla="val -71370"/>
              <a:gd name="adj6" fmla="val -35943"/>
            </a:avLst>
          </a:prstGeom>
          <a:solidFill>
            <a:schemeClr val="bg1"/>
          </a:solidFill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indent="0" algn="ctr" rtl="0" eaLnBrk="1" fontAlgn="auto" latinLnBrk="0" hangingPunct="1"/>
            <a:r>
              <a:rPr lang="en-US" altLang="zh-CN" sz="200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第一个语法错误所在的行</a:t>
            </a:r>
            <a:endParaRPr lang="en-US" altLang="zh-CN" sz="200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16915"/>
          </a:xfrm>
        </p:spPr>
        <p:txBody>
          <a:bodyPr/>
          <a:p>
            <a:r>
              <a:rPr lang="en-US" altLang="zh-CN"/>
              <a:t>2. </a:t>
            </a:r>
            <a:r>
              <a:t>运行时错误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往往是一些不可预料或可预料但无法避免的错误</a:t>
            </a:r>
            <a:endParaRPr lang="zh-CN" altLang="en-US"/>
          </a:p>
          <a:p>
            <a:pPr>
              <a:lnSpc>
                <a:spcPct val="90000"/>
              </a:lnSpc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4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2.xml><?xml version="1.0" encoding="utf-8"?>
<p:tagLst xmlns:p="http://schemas.openxmlformats.org/presentationml/2006/main">
  <p:tag name="REFSHAPE" val="343914652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5.xml><?xml version="1.0" encoding="utf-8"?>
<p:tagLst xmlns:p="http://schemas.openxmlformats.org/presentationml/2006/main">
  <p:tag name="KSO_WM_UNIT_TABLE_BEAUTIFY" val="smartTable{033af9ec-1ae0-4637-b14a-a29491fb867b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78.xml><?xml version="1.0" encoding="utf-8"?>
<p:tagLst xmlns:p="http://schemas.openxmlformats.org/presentationml/2006/main">
  <p:tag name="KSO_WM_TEMPLATE_CATEGORY" val="custom"/>
  <p:tag name="KSO_WM_TEMPLATE_INDEX" val="2020260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1_15*a*1"/>
  <p:tag name="KSO_WM_TEMPLATE_CATEGORY" val="custom"/>
  <p:tag name="KSO_WM_TEMPLATE_INDEX" val="20202601"/>
  <p:tag name="KSO_WM_UNIT_LAYERLEVEL" val="1"/>
  <p:tag name="KSO_WM_TAG_VERSION" val="1.0"/>
  <p:tag name="KSO_WM_BEAUTIFY_FLAG" val="#wm#"/>
  <p:tag name="KSO_WM_UNIT_ISCONTENTSTITLE" val="0"/>
  <p:tag name="KSO_WM_UNIT_PRESET_TEXT" val="谢谢观赏"/>
  <p:tag name="KSO_WM_UNIT_NOCLEAR" val="1"/>
  <p:tag name="KSO_WM_UNIT_VALUE" val="6"/>
  <p:tag name="KSO_WM_UNIT_TYPE" val="a"/>
  <p:tag name="KSO_WM_UNIT_INDEX" val="1"/>
</p:tagLst>
</file>

<file path=ppt/tags/tag186.xml><?xml version="1.0" encoding="utf-8"?>
<p:tagLst xmlns:p="http://schemas.openxmlformats.org/presentationml/2006/main">
  <p:tag name="KSO_WM_SLIDE_ID" val="custom20202601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2"/>
  <p:tag name="KSO_WM_SLIDE_TYPE" val="endPage"/>
  <p:tag name="KSO_WM_SLIDE_SUBTYPE" val="pureTxt"/>
</p:tagLst>
</file>

<file path=ppt/tags/tag187.xml><?xml version="1.0" encoding="utf-8"?>
<p:tagLst xmlns:p="http://schemas.openxmlformats.org/presentationml/2006/main">
  <p:tag name="ISPRING_PRESENTATION_TITLE" val="幻灯片 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当图网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当图网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4660</Words>
  <Application>WPS 演示</Application>
  <PresentationFormat>宽屏</PresentationFormat>
  <Paragraphs>408</Paragraphs>
  <Slides>41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65" baseType="lpstr">
      <vt:lpstr>Arial</vt:lpstr>
      <vt:lpstr>宋体</vt:lpstr>
      <vt:lpstr>Wingdings</vt:lpstr>
      <vt:lpstr>Calibri Light</vt:lpstr>
      <vt:lpstr>等线 Light</vt:lpstr>
      <vt:lpstr>微软雅黑</vt:lpstr>
      <vt:lpstr>汉仪旗黑-85S</vt:lpstr>
      <vt:lpstr>黑体</vt:lpstr>
      <vt:lpstr>Viner Hand ITC</vt:lpstr>
      <vt:lpstr>Wingdings</vt:lpstr>
      <vt:lpstr>华文新魏</vt:lpstr>
      <vt:lpstr>Calibri</vt:lpstr>
      <vt:lpstr>Times New Roman</vt:lpstr>
      <vt:lpstr>Arial Unicode MS</vt:lpstr>
      <vt:lpstr>Wingdings 2</vt:lpstr>
      <vt:lpstr>Consolas</vt:lpstr>
      <vt:lpstr>等线</vt:lpstr>
      <vt:lpstr>当图网</vt:lpstr>
      <vt:lpstr>当图网1</vt:lpstr>
      <vt:lpstr>1_当图网</vt:lpstr>
      <vt:lpstr>1_当图网1</vt:lpstr>
      <vt:lpstr>1_Office 主题​​</vt:lpstr>
      <vt:lpstr>PBrush</vt:lpstr>
      <vt:lpstr>PBrush</vt:lpstr>
      <vt:lpstr>第12章 错误和异常处理</vt:lpstr>
      <vt:lpstr>引入</vt:lpstr>
      <vt:lpstr>引入</vt:lpstr>
      <vt:lpstr>目录</vt:lpstr>
      <vt:lpstr>12.1 程序的错误</vt:lpstr>
      <vt:lpstr>1. 语法错误</vt:lpstr>
      <vt:lpstr>语法出错提示</vt:lpstr>
      <vt:lpstr>语法出错提示</vt:lpstr>
      <vt:lpstr>2. 运行时错误</vt:lpstr>
      <vt:lpstr>PowerPoint 演示文稿</vt:lpstr>
      <vt:lpstr>PowerPoint 演示文稿</vt:lpstr>
      <vt:lpstr>运行时错误的出错提示</vt:lpstr>
      <vt:lpstr>3. 逻辑错误</vt:lpstr>
      <vt:lpstr>PowerPoint 演示文稿</vt:lpstr>
      <vt:lpstr>12.2 异常处理</vt:lpstr>
      <vt:lpstr>异常：</vt:lpstr>
      <vt:lpstr>12.2.1 异常概述</vt:lpstr>
      <vt:lpstr>1. 异常捕捉</vt:lpstr>
      <vt:lpstr>2. 异常类</vt:lpstr>
      <vt:lpstr>Python中常见的异常类</vt:lpstr>
      <vt:lpstr>PowerPoint 演示文稿</vt:lpstr>
      <vt:lpstr>异常处理机制*** </vt:lpstr>
      <vt:lpstr>PowerPoint 演示文稿</vt:lpstr>
      <vt:lpstr>12.2.2 try-except语句</vt:lpstr>
      <vt:lpstr>例12-3 利用try语句判断输入数据的类型</vt:lpstr>
      <vt:lpstr>异常示例</vt:lpstr>
      <vt:lpstr>2. 分类的异常处理</vt:lpstr>
      <vt:lpstr>例12-4 对除法运算的分类异常处理 </vt:lpstr>
      <vt:lpstr>3. try语句中的finally子句</vt:lpstr>
      <vt:lpstr>例12-5 修改例12-4，增加finally子句</vt:lpstr>
      <vt:lpstr>PowerPoint 演示文稿</vt:lpstr>
      <vt:lpstr>总结</vt:lpstr>
      <vt:lpstr>总结</vt:lpstr>
      <vt:lpstr>12.3 断言处理</vt:lpstr>
      <vt:lpstr>PowerPoint 演示文稿</vt:lpstr>
      <vt:lpstr>12.3.1 断言处理概述</vt:lpstr>
      <vt:lpstr>12.3.2 assert语句和AssertionError类</vt:lpstr>
      <vt:lpstr>12.3.2 assert语句和AssertionError类</vt:lpstr>
      <vt:lpstr>例12-8 try-except语句捕获assert语句引发的异常</vt:lpstr>
      <vt:lpstr>PowerPoint 演示文稿</vt:lpstr>
      <vt:lpstr>谢 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</dc:title>
  <dc:creator>钱毅湘</dc:creator>
  <cp:lastModifiedBy>18662582800</cp:lastModifiedBy>
  <cp:revision>31</cp:revision>
  <dcterms:created xsi:type="dcterms:W3CDTF">2018-10-09T06:59:00Z</dcterms:created>
  <dcterms:modified xsi:type="dcterms:W3CDTF">2020-05-31T16:54:13Z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